
<file path=[Content_Types].xml><?xml version="1.0" encoding="utf-8"?>
<Types xmlns="http://schemas.openxmlformats.org/package/2006/content-types">
  <Default Extension="gif" ContentType="image/gif"/>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8" r:id="rId4"/>
    <p:sldId id="266" r:id="rId5"/>
    <p:sldId id="259" r:id="rId6"/>
    <p:sldId id="260" r:id="rId7"/>
    <p:sldId id="261" r:id="rId8"/>
    <p:sldId id="262" r:id="rId9"/>
    <p:sldId id="263" r:id="rId10"/>
    <p:sldId id="264" r:id="rId11"/>
    <p:sldId id="265" r:id="rId12"/>
    <p:sldId id="267" r:id="rId13"/>
    <p:sldId id="268" r:id="rId14"/>
    <p:sldId id="269" r:id="rId15"/>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5" d="100"/>
          <a:sy n="75" d="100"/>
        </p:scale>
        <p:origin x="946"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gif>
</file>

<file path=ppt/media/image13.png>
</file>

<file path=ppt/media/image2.pn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FC1F9E4D-6941-4CAF-AAED-D4FFCAE89B32}" type="datetimeFigureOut">
              <a:rPr lang="en-IN" smtClean="0"/>
              <a:t>05-04-2024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679D3343-5128-4D35-ADEE-80538C52357D}" type="slidenum">
              <a:rPr lang="en-IN" smtClean="0"/>
              <a:t>‹#›</a:t>
            </a:fld>
            <a:endParaRPr lang="en-IN"/>
          </a:p>
        </p:txBody>
      </p:sp>
    </p:spTree>
    <p:extLst>
      <p:ext uri="{BB962C8B-B14F-4D97-AF65-F5344CB8AC3E}">
        <p14:creationId xmlns:p14="http://schemas.microsoft.com/office/powerpoint/2010/main" val="845380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79D3343-5128-4D35-ADEE-80538C52357D}" type="slidenum">
              <a:rPr lang="en-IN" smtClean="0"/>
              <a:t>5</a:t>
            </a:fld>
            <a:endParaRPr lang="en-IN"/>
          </a:p>
        </p:txBody>
      </p:sp>
    </p:spTree>
    <p:extLst>
      <p:ext uri="{BB962C8B-B14F-4D97-AF65-F5344CB8AC3E}">
        <p14:creationId xmlns:p14="http://schemas.microsoft.com/office/powerpoint/2010/main" val="1549680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gi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957290" y="1441012"/>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1066800" y="3399589"/>
            <a:ext cx="12649200" cy="1709442"/>
          </a:xfrm>
          <a:prstGeom prst="rect">
            <a:avLst/>
          </a:prstGeom>
        </p:spPr>
        <p:txBody>
          <a:bodyPr vert="horz" wrap="square" lIns="0" tIns="16510" rIns="0" bIns="0" rtlCol="0">
            <a:spAutoFit/>
          </a:bodyPr>
          <a:lstStyle/>
          <a:p>
            <a:pPr marL="3213735">
              <a:lnSpc>
                <a:spcPct val="100000"/>
              </a:lnSpc>
              <a:spcBef>
                <a:spcPts val="130"/>
              </a:spcBef>
            </a:pPr>
            <a:r>
              <a:rPr lang="en-US" sz="2200" b="1" spc="15" dirty="0">
                <a:latin typeface="Times New Roman" panose="02020603050405020304" pitchFamily="18" charset="0"/>
                <a:cs typeface="Times New Roman" panose="02020603050405020304" pitchFamily="18" charset="0"/>
              </a:rPr>
              <a:t>PRESENTED BY: </a:t>
            </a:r>
            <a:r>
              <a:rPr lang="en-US" sz="2200" spc="15" dirty="0" err="1">
                <a:latin typeface="Times New Roman" panose="02020603050405020304" pitchFamily="18" charset="0"/>
                <a:cs typeface="Times New Roman" panose="02020603050405020304" pitchFamily="18" charset="0"/>
              </a:rPr>
              <a:t>AslinDhurai</a:t>
            </a:r>
            <a:r>
              <a:rPr lang="en-US" sz="2200" spc="15" dirty="0">
                <a:latin typeface="Times New Roman" panose="02020603050405020304" pitchFamily="18" charset="0"/>
                <a:cs typeface="Times New Roman" panose="02020603050405020304" pitchFamily="18" charset="0"/>
              </a:rPr>
              <a:t> C</a:t>
            </a:r>
            <a:br>
              <a:rPr lang="en-US" sz="2200" spc="15" dirty="0">
                <a:latin typeface="Times New Roman" panose="02020603050405020304" pitchFamily="18" charset="0"/>
                <a:cs typeface="Times New Roman" panose="02020603050405020304" pitchFamily="18" charset="0"/>
              </a:rPr>
            </a:br>
            <a:r>
              <a:rPr lang="en-US" sz="2200" b="1" spc="15" dirty="0">
                <a:latin typeface="Times New Roman" panose="02020603050405020304" pitchFamily="18" charset="0"/>
                <a:cs typeface="Times New Roman" panose="02020603050405020304" pitchFamily="18" charset="0"/>
              </a:rPr>
              <a:t>REGISTER NO: </a:t>
            </a:r>
            <a:r>
              <a:rPr lang="en-US" sz="2200" spc="15" dirty="0">
                <a:latin typeface="Times New Roman" panose="02020603050405020304" pitchFamily="18" charset="0"/>
                <a:cs typeface="Times New Roman" panose="02020603050405020304" pitchFamily="18" charset="0"/>
              </a:rPr>
              <a:t>962821104013</a:t>
            </a:r>
            <a:br>
              <a:rPr lang="en-US" sz="2200" spc="15" dirty="0">
                <a:latin typeface="Times New Roman" panose="02020603050405020304" pitchFamily="18" charset="0"/>
                <a:cs typeface="Times New Roman" panose="02020603050405020304" pitchFamily="18" charset="0"/>
              </a:rPr>
            </a:br>
            <a:r>
              <a:rPr lang="en-US" sz="2200" b="1" spc="15" dirty="0">
                <a:latin typeface="Times New Roman" panose="02020603050405020304" pitchFamily="18" charset="0"/>
                <a:cs typeface="Times New Roman" panose="02020603050405020304" pitchFamily="18" charset="0"/>
              </a:rPr>
              <a:t>DEPT: </a:t>
            </a:r>
            <a:r>
              <a:rPr lang="en-US" sz="2200" spc="15" dirty="0">
                <a:latin typeface="Times New Roman" panose="02020603050405020304" pitchFamily="18" charset="0"/>
                <a:cs typeface="Times New Roman" panose="02020603050405020304" pitchFamily="18" charset="0"/>
              </a:rPr>
              <a:t>COMPUTER SCIENCE AND ENGINEERING</a:t>
            </a:r>
            <a:br>
              <a:rPr lang="en-US" sz="2200" spc="15" dirty="0">
                <a:latin typeface="Times New Roman" panose="02020603050405020304" pitchFamily="18" charset="0"/>
                <a:cs typeface="Times New Roman" panose="02020603050405020304" pitchFamily="18" charset="0"/>
              </a:rPr>
            </a:br>
            <a:r>
              <a:rPr lang="en-US" sz="2200" b="1" spc="15" dirty="0">
                <a:latin typeface="Times New Roman" panose="02020603050405020304" pitchFamily="18" charset="0"/>
                <a:cs typeface="Times New Roman" panose="02020603050405020304" pitchFamily="18" charset="0"/>
              </a:rPr>
              <a:t>NM ID: </a:t>
            </a:r>
            <a:r>
              <a:rPr lang="en-US" sz="2200" spc="15" dirty="0">
                <a:latin typeface="Times New Roman" panose="02020603050405020304" pitchFamily="18" charset="0"/>
                <a:cs typeface="Times New Roman" panose="02020603050405020304" pitchFamily="18" charset="0"/>
              </a:rPr>
              <a:t>au962821104013</a:t>
            </a:r>
            <a:br>
              <a:rPr lang="en-US" sz="2200" spc="15" dirty="0">
                <a:latin typeface="Times New Roman" panose="02020603050405020304" pitchFamily="18" charset="0"/>
                <a:cs typeface="Times New Roman" panose="02020603050405020304" pitchFamily="18" charset="0"/>
              </a:rPr>
            </a:br>
            <a:r>
              <a:rPr lang="en-US" sz="2200" b="1" spc="15" dirty="0">
                <a:latin typeface="Times New Roman" panose="02020603050405020304" pitchFamily="18" charset="0"/>
                <a:cs typeface="Times New Roman" panose="02020603050405020304" pitchFamily="18" charset="0"/>
              </a:rPr>
              <a:t>EMAIL ID: </a:t>
            </a:r>
            <a:r>
              <a:rPr lang="en-US" sz="2200" spc="15" dirty="0">
                <a:latin typeface="Times New Roman" panose="02020603050405020304" pitchFamily="18" charset="0"/>
                <a:cs typeface="Times New Roman" panose="02020603050405020304" pitchFamily="18" charset="0"/>
              </a:rPr>
              <a:t>aslindhurai1@gmail.com</a:t>
            </a:r>
            <a:endParaRPr sz="2200" spc="15" dirty="0">
              <a:latin typeface="Times New Roman" panose="02020603050405020304" pitchFamily="18" charset="0"/>
              <a:cs typeface="Times New Roman" panose="02020603050405020304" pitchFamily="18" charset="0"/>
            </a:endParaRPr>
          </a:p>
        </p:txBody>
      </p:sp>
      <p:sp>
        <p:nvSpPr>
          <p:cNvPr id="8" name="object 8"/>
          <p:cNvSpPr txBox="1"/>
          <p:nvPr/>
        </p:nvSpPr>
        <p:spPr>
          <a:xfrm>
            <a:off x="2162174" y="546541"/>
            <a:ext cx="8810625" cy="382156"/>
          </a:xfrm>
          <a:prstGeom prst="rect">
            <a:avLst/>
          </a:prstGeom>
        </p:spPr>
        <p:txBody>
          <a:bodyPr vert="horz" wrap="square" lIns="0" tIns="12700" rIns="0" bIns="0" rtlCol="0">
            <a:spAutoFit/>
          </a:bodyPr>
          <a:lstStyle/>
          <a:p>
            <a:pPr marL="12700" algn="l">
              <a:spcBef>
                <a:spcPts val="130"/>
              </a:spcBef>
            </a:pPr>
            <a:r>
              <a:rPr lang="en-IN" sz="2400" spc="5" dirty="0">
                <a:latin typeface="Trebuchet MS"/>
                <a:ea typeface="+mj-ea"/>
              </a:rPr>
              <a:t>Convolutional Variational Autoencoder (CVAE)</a:t>
            </a: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7" name="object 7"/>
          <p:cNvSpPr txBox="1"/>
          <p:nvPr/>
        </p:nvSpPr>
        <p:spPr>
          <a:xfrm>
            <a:off x="739774" y="1295401"/>
            <a:ext cx="4594225" cy="372808"/>
          </a:xfrm>
          <a:prstGeom prst="rect">
            <a:avLst/>
          </a:prstGeom>
        </p:spPr>
        <p:txBody>
          <a:bodyPr vert="horz" wrap="square" lIns="0" tIns="12700" rIns="0" bIns="0" rtlCol="0">
            <a:spAutoFit/>
          </a:bodyPr>
          <a:lstStyle/>
          <a:p>
            <a:pPr marL="12700">
              <a:lnSpc>
                <a:spcPct val="100000"/>
              </a:lnSpc>
              <a:spcBef>
                <a:spcPts val="100"/>
              </a:spcBef>
            </a:pPr>
            <a:endParaRPr sz="1800" dirty="0">
              <a:latin typeface="Trebuchet MS"/>
              <a:cs typeface="Trebuchet MS"/>
            </a:endParaRP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8" name="object 8"/>
          <p:cNvSpPr txBox="1"/>
          <p:nvPr/>
        </p:nvSpPr>
        <p:spPr>
          <a:xfrm>
            <a:off x="739774" y="381000"/>
            <a:ext cx="3303904" cy="444352"/>
          </a:xfrm>
          <a:prstGeom prst="rect">
            <a:avLst/>
          </a:prstGeom>
        </p:spPr>
        <p:txBody>
          <a:bodyPr vert="horz" wrap="square" lIns="0" tIns="13335" rIns="0" bIns="0" rtlCol="0">
            <a:spAutoFit/>
          </a:bodyPr>
          <a:lstStyle/>
          <a:p>
            <a:pPr marL="12700">
              <a:lnSpc>
                <a:spcPct val="100000"/>
              </a:lnSpc>
              <a:spcBef>
                <a:spcPts val="105"/>
              </a:spcBef>
            </a:pPr>
            <a:r>
              <a:rPr sz="2800" b="1" spc="15" dirty="0">
                <a:latin typeface="Times New Roman" panose="02020603050405020304" pitchFamily="18" charset="0"/>
                <a:cs typeface="Times New Roman" panose="02020603050405020304" pitchFamily="18" charset="0"/>
              </a:rPr>
              <a:t>M</a:t>
            </a:r>
            <a:r>
              <a:rPr sz="2800" b="1" dirty="0">
                <a:latin typeface="Times New Roman" panose="02020603050405020304" pitchFamily="18" charset="0"/>
                <a:cs typeface="Times New Roman" panose="02020603050405020304" pitchFamily="18" charset="0"/>
              </a:rPr>
              <a:t>O</a:t>
            </a:r>
            <a:r>
              <a:rPr sz="2800" b="1" spc="-15" dirty="0">
                <a:latin typeface="Times New Roman" panose="02020603050405020304" pitchFamily="18" charset="0"/>
                <a:cs typeface="Times New Roman" panose="02020603050405020304" pitchFamily="18" charset="0"/>
              </a:rPr>
              <a:t>D</a:t>
            </a:r>
            <a:r>
              <a:rPr sz="2800" b="1" spc="-35" dirty="0">
                <a:latin typeface="Times New Roman" panose="02020603050405020304" pitchFamily="18" charset="0"/>
                <a:cs typeface="Times New Roman" panose="02020603050405020304" pitchFamily="18" charset="0"/>
              </a:rPr>
              <a:t>E</a:t>
            </a:r>
            <a:r>
              <a:rPr sz="2800" b="1" spc="-30" dirty="0">
                <a:latin typeface="Times New Roman" panose="02020603050405020304" pitchFamily="18" charset="0"/>
                <a:cs typeface="Times New Roman" panose="02020603050405020304" pitchFamily="18" charset="0"/>
              </a:rPr>
              <a:t>LL</a:t>
            </a:r>
            <a:r>
              <a:rPr sz="2800" b="1" spc="-5" dirty="0">
                <a:latin typeface="Times New Roman" panose="02020603050405020304" pitchFamily="18" charset="0"/>
                <a:cs typeface="Times New Roman" panose="02020603050405020304" pitchFamily="18" charset="0"/>
              </a:rPr>
              <a:t>I</a:t>
            </a:r>
            <a:r>
              <a:rPr sz="2800" b="1" spc="30" dirty="0">
                <a:latin typeface="Times New Roman" panose="02020603050405020304" pitchFamily="18" charset="0"/>
                <a:cs typeface="Times New Roman" panose="02020603050405020304" pitchFamily="18" charset="0"/>
              </a:rPr>
              <a:t>N</a:t>
            </a:r>
            <a:r>
              <a:rPr sz="2800" b="1" spc="5" dirty="0">
                <a:latin typeface="Times New Roman" panose="02020603050405020304" pitchFamily="18" charset="0"/>
                <a:cs typeface="Times New Roman" panose="02020603050405020304" pitchFamily="18" charset="0"/>
              </a:rPr>
              <a:t>G</a:t>
            </a:r>
            <a:endParaRPr sz="2800" dirty="0">
              <a:latin typeface="Times New Roman" panose="02020603050405020304" pitchFamily="18" charset="0"/>
              <a:cs typeface="Times New Roman" panose="02020603050405020304" pitchFamily="18" charset="0"/>
            </a:endParaRPr>
          </a:p>
        </p:txBody>
      </p:sp>
      <p:sp>
        <p:nvSpPr>
          <p:cNvPr id="10" name="TextBox 9"/>
          <p:cNvSpPr txBox="1"/>
          <p:nvPr/>
        </p:nvSpPr>
        <p:spPr>
          <a:xfrm>
            <a:off x="686182" y="297279"/>
            <a:ext cx="9982200" cy="6555641"/>
          </a:xfrm>
          <a:prstGeom prst="rect">
            <a:avLst/>
          </a:prstGeom>
          <a:noFill/>
        </p:spPr>
        <p:txBody>
          <a:bodyPr wrap="square" rtlCol="0">
            <a:spAutoFit/>
          </a:bodyPr>
          <a:lstStyle/>
          <a:p>
            <a:pPr algn="l">
              <a:lnSpc>
                <a:spcPct val="150000"/>
              </a:lnSpc>
            </a:pPr>
            <a:br>
              <a:rPr lang="en-US" sz="1200" i="0" dirty="0">
                <a:solidFill>
                  <a:srgbClr val="ECECEC"/>
                </a:solidFill>
                <a:effectLst/>
                <a:latin typeface="Trebuchet MS" panose="020B0603020202020204" pitchFamily="34" charset="0"/>
              </a:rPr>
            </a:br>
            <a:endParaRPr lang="en-US" sz="2000" spc="5" dirty="0">
              <a:latin typeface="Trebuchet MS" panose="020B0603020202020204" pitchFamily="34" charset="0"/>
              <a:cs typeface="Times New Roman" panose="02020603050405020304" pitchFamily="18" charset="0"/>
            </a:endParaRPr>
          </a:p>
          <a:p>
            <a:pPr algn="l">
              <a:lnSpc>
                <a:spcPct val="150000"/>
              </a:lnSpc>
              <a:buFont typeface="+mj-lt"/>
              <a:buAutoNum type="arabicPeriod"/>
            </a:pPr>
            <a:r>
              <a:rPr lang="en-US" sz="2000" b="1" spc="5" dirty="0">
                <a:latin typeface="Trebuchet MS" panose="020B0603020202020204" pitchFamily="34" charset="0"/>
                <a:cs typeface="Times New Roman" panose="02020603050405020304" pitchFamily="18" charset="0"/>
              </a:rPr>
              <a:t>Autoencoder Architecture:</a:t>
            </a:r>
          </a:p>
          <a:p>
            <a:pPr marL="742950" lvl="1" indent="-285750" algn="l">
              <a:lnSpc>
                <a:spcPct val="150000"/>
              </a:lnSpc>
              <a:buFont typeface="+mj-lt"/>
              <a:buAutoNum type="arabicPeriod"/>
            </a:pPr>
            <a:r>
              <a:rPr lang="en-US" sz="2000" spc="5" dirty="0">
                <a:latin typeface="Trebuchet MS" panose="020B0603020202020204" pitchFamily="34" charset="0"/>
                <a:cs typeface="Times New Roman" panose="02020603050405020304" pitchFamily="18" charset="0"/>
              </a:rPr>
              <a:t>Chosen for its ability to learn compact representations of data.</a:t>
            </a:r>
          </a:p>
          <a:p>
            <a:pPr marL="742950" lvl="1" indent="-285750" algn="l">
              <a:lnSpc>
                <a:spcPct val="150000"/>
              </a:lnSpc>
              <a:buFont typeface="+mj-lt"/>
              <a:buAutoNum type="arabicPeriod"/>
            </a:pPr>
            <a:r>
              <a:rPr lang="en-US" sz="2000" spc="5" dirty="0">
                <a:latin typeface="Trebuchet MS" panose="020B0603020202020204" pitchFamily="34" charset="0"/>
                <a:cs typeface="Times New Roman" panose="02020603050405020304" pitchFamily="18" charset="0"/>
              </a:rPr>
              <a:t>Designed to efficiently encode and decode input fashion images.</a:t>
            </a:r>
          </a:p>
          <a:p>
            <a:pPr algn="l">
              <a:lnSpc>
                <a:spcPct val="150000"/>
              </a:lnSpc>
              <a:buFont typeface="+mj-lt"/>
              <a:buAutoNum type="arabicPeriod"/>
            </a:pPr>
            <a:r>
              <a:rPr lang="en-US" sz="2000" b="1" spc="5" dirty="0">
                <a:latin typeface="Trebuchet MS" panose="020B0603020202020204" pitchFamily="34" charset="0"/>
                <a:cs typeface="Times New Roman" panose="02020603050405020304" pitchFamily="18" charset="0"/>
              </a:rPr>
              <a:t>Data Preprocessing:</a:t>
            </a:r>
          </a:p>
          <a:p>
            <a:pPr marL="742950" lvl="1" indent="-285750" algn="l">
              <a:lnSpc>
                <a:spcPct val="150000"/>
              </a:lnSpc>
              <a:buFont typeface="+mj-lt"/>
              <a:buAutoNum type="arabicPeriod"/>
            </a:pPr>
            <a:r>
              <a:rPr lang="en-US" sz="2000" spc="5" dirty="0">
                <a:latin typeface="Trebuchet MS" panose="020B0603020202020204" pitchFamily="34" charset="0"/>
                <a:cs typeface="Times New Roman" panose="02020603050405020304" pitchFamily="18" charset="0"/>
              </a:rPr>
              <a:t>Essential for enhancing data quality and model robustness.</a:t>
            </a:r>
          </a:p>
          <a:p>
            <a:pPr marL="742950" lvl="1" indent="-285750" algn="l">
              <a:lnSpc>
                <a:spcPct val="150000"/>
              </a:lnSpc>
              <a:buFont typeface="+mj-lt"/>
              <a:buAutoNum type="arabicPeriod"/>
            </a:pPr>
            <a:r>
              <a:rPr lang="en-US" sz="2000" spc="5" dirty="0">
                <a:latin typeface="Trebuchet MS" panose="020B0603020202020204" pitchFamily="34" charset="0"/>
                <a:cs typeface="Times New Roman" panose="02020603050405020304" pitchFamily="18" charset="0"/>
              </a:rPr>
              <a:t>Techniques like normalization ensure uniformity across features.</a:t>
            </a:r>
          </a:p>
          <a:p>
            <a:pPr marL="742950" lvl="1" indent="-285750" algn="l">
              <a:lnSpc>
                <a:spcPct val="150000"/>
              </a:lnSpc>
              <a:buFont typeface="+mj-lt"/>
              <a:buAutoNum type="arabicPeriod"/>
            </a:pPr>
            <a:r>
              <a:rPr lang="en-US" sz="2000" spc="5" dirty="0">
                <a:latin typeface="Trebuchet MS" panose="020B0603020202020204" pitchFamily="34" charset="0"/>
                <a:cs typeface="Times New Roman" panose="02020603050405020304" pitchFamily="18" charset="0"/>
              </a:rPr>
              <a:t>Image resizing and augmentation increase dataset diversity.</a:t>
            </a:r>
          </a:p>
          <a:p>
            <a:pPr algn="l">
              <a:lnSpc>
                <a:spcPct val="150000"/>
              </a:lnSpc>
              <a:buFont typeface="+mj-lt"/>
              <a:buAutoNum type="arabicPeriod"/>
            </a:pPr>
            <a:r>
              <a:rPr lang="en-US" sz="2000" b="1" spc="5" dirty="0">
                <a:latin typeface="Trebuchet MS" panose="020B0603020202020204" pitchFamily="34" charset="0"/>
                <a:cs typeface="Times New Roman" panose="02020603050405020304" pitchFamily="18" charset="0"/>
              </a:rPr>
              <a:t>Training Process:</a:t>
            </a:r>
          </a:p>
          <a:p>
            <a:pPr marL="742950" lvl="1" indent="-285750" algn="l">
              <a:lnSpc>
                <a:spcPct val="150000"/>
              </a:lnSpc>
              <a:buFont typeface="+mj-lt"/>
              <a:buAutoNum type="arabicPeriod"/>
            </a:pPr>
            <a:r>
              <a:rPr lang="en-US" sz="2000" spc="5" dirty="0">
                <a:latin typeface="Trebuchet MS" panose="020B0603020202020204" pitchFamily="34" charset="0"/>
                <a:cs typeface="Times New Roman" panose="02020603050405020304" pitchFamily="18" charset="0"/>
              </a:rPr>
              <a:t>Dataset partitioned into training and testing sets for accurate evaluation.</a:t>
            </a:r>
          </a:p>
          <a:p>
            <a:pPr marL="742950" lvl="1" indent="-285750" algn="l">
              <a:lnSpc>
                <a:spcPct val="150000"/>
              </a:lnSpc>
              <a:buFont typeface="+mj-lt"/>
              <a:buAutoNum type="arabicPeriod"/>
            </a:pPr>
            <a:r>
              <a:rPr lang="en-US" sz="2000" spc="5" dirty="0">
                <a:latin typeface="Trebuchet MS" panose="020B0603020202020204" pitchFamily="34" charset="0"/>
                <a:cs typeface="Times New Roman" panose="02020603050405020304" pitchFamily="18" charset="0"/>
              </a:rPr>
              <a:t>Model parameters initialized; optimization algorithms selected.</a:t>
            </a:r>
          </a:p>
          <a:p>
            <a:pPr marL="742950" lvl="1" indent="-285750" algn="l">
              <a:lnSpc>
                <a:spcPct val="150000"/>
              </a:lnSpc>
              <a:buFont typeface="+mj-lt"/>
              <a:buAutoNum type="arabicPeriod"/>
            </a:pPr>
            <a:r>
              <a:rPr lang="en-US" sz="2000" spc="5" dirty="0">
                <a:latin typeface="Trebuchet MS" panose="020B0603020202020204" pitchFamily="34" charset="0"/>
                <a:cs typeface="Times New Roman" panose="02020603050405020304" pitchFamily="18" charset="0"/>
              </a:rPr>
              <a:t>Optimization of training iterations and batch sizes for improved convergence and efficiency.</a:t>
            </a:r>
          </a:p>
          <a:p>
            <a:endParaRPr lang="en-US" sz="1200" dirty="0">
              <a:latin typeface="Trebuchet MS" panose="020B0603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7" name="object 7"/>
          <p:cNvSpPr txBox="1">
            <a:spLocks noGrp="1"/>
          </p:cNvSpPr>
          <p:nvPr>
            <p:ph type="title"/>
          </p:nvPr>
        </p:nvSpPr>
        <p:spPr>
          <a:xfrm>
            <a:off x="609600" y="437346"/>
            <a:ext cx="3429000" cy="629018"/>
          </a:xfrm>
          <a:prstGeom prst="rect">
            <a:avLst/>
          </a:prstGeom>
        </p:spPr>
        <p:txBody>
          <a:bodyPr vert="horz" wrap="square" lIns="0" tIns="13335" rIns="0" bIns="0" rtlCol="0">
            <a:spAutoFit/>
          </a:bodyPr>
          <a:lstStyle/>
          <a:p>
            <a:pPr marL="12700">
              <a:lnSpc>
                <a:spcPct val="100000"/>
              </a:lnSpc>
              <a:spcBef>
                <a:spcPts val="105"/>
              </a:spcBef>
            </a:pPr>
            <a:r>
              <a:rPr lang="en-US" sz="4000" dirty="0"/>
              <a:t>Evaluation</a:t>
            </a:r>
            <a:endParaRPr sz="4000" dirty="0"/>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11</a:t>
            </a:fld>
            <a:endParaRPr sz="1100">
              <a:latin typeface="Trebuchet MS"/>
              <a:cs typeface="Trebuchet MS"/>
            </a:endParaRPr>
          </a:p>
        </p:txBody>
      </p:sp>
      <p:pic>
        <p:nvPicPr>
          <p:cNvPr id="10" name="Picture 9">
            <a:extLst>
              <a:ext uri="{FF2B5EF4-FFF2-40B4-BE49-F238E27FC236}">
                <a16:creationId xmlns:a16="http://schemas.microsoft.com/office/drawing/2014/main" id="{4FB32799-FC8B-222B-A43E-122B925FB5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1200" y="1409700"/>
            <a:ext cx="4486275" cy="4486275"/>
          </a:xfrm>
          <a:prstGeom prst="rect">
            <a:avLst/>
          </a:prstGeom>
        </p:spPr>
      </p:pic>
      <p:pic>
        <p:nvPicPr>
          <p:cNvPr id="15" name="Picture 14">
            <a:extLst>
              <a:ext uri="{FF2B5EF4-FFF2-40B4-BE49-F238E27FC236}">
                <a16:creationId xmlns:a16="http://schemas.microsoft.com/office/drawing/2014/main" id="{5319D321-C736-E91B-7339-F0EFE17180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035" y="1319212"/>
            <a:ext cx="4636770" cy="463677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4B101-F00D-3A3C-00DD-3CC45C988B07}"/>
              </a:ext>
            </a:extLst>
          </p:cNvPr>
          <p:cNvSpPr>
            <a:spLocks noGrp="1"/>
          </p:cNvSpPr>
          <p:nvPr>
            <p:ph type="title"/>
          </p:nvPr>
        </p:nvSpPr>
        <p:spPr/>
        <p:txBody>
          <a:bodyPr/>
          <a:lstStyle/>
          <a:p>
            <a:r>
              <a:rPr lang="en-US" dirty="0"/>
              <a:t>GIF Animation</a:t>
            </a:r>
            <a:endParaRPr lang="en-IN" dirty="0"/>
          </a:p>
        </p:txBody>
      </p:sp>
      <p:pic>
        <p:nvPicPr>
          <p:cNvPr id="4" name="Picture 3">
            <a:extLst>
              <a:ext uri="{FF2B5EF4-FFF2-40B4-BE49-F238E27FC236}">
                <a16:creationId xmlns:a16="http://schemas.microsoft.com/office/drawing/2014/main" id="{201FCF3A-16DA-F8C8-1A97-D84EFB5B02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600200"/>
            <a:ext cx="4648200" cy="4648200"/>
          </a:xfrm>
          <a:prstGeom prst="rect">
            <a:avLst/>
          </a:prstGeom>
        </p:spPr>
      </p:pic>
      <p:pic>
        <p:nvPicPr>
          <p:cNvPr id="6" name="Picture 5">
            <a:extLst>
              <a:ext uri="{FF2B5EF4-FFF2-40B4-BE49-F238E27FC236}">
                <a16:creationId xmlns:a16="http://schemas.microsoft.com/office/drawing/2014/main" id="{789BB390-8BEB-FB02-E6A3-FCF5F3B24D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5400" y="1676400"/>
            <a:ext cx="5485714" cy="3657143"/>
          </a:xfrm>
          <a:prstGeom prst="rect">
            <a:avLst/>
          </a:prstGeom>
        </p:spPr>
      </p:pic>
    </p:spTree>
    <p:extLst>
      <p:ext uri="{BB962C8B-B14F-4D97-AF65-F5344CB8AC3E}">
        <p14:creationId xmlns:p14="http://schemas.microsoft.com/office/powerpoint/2010/main" val="33270463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DCFEB-7DBE-5961-C532-776C8DF448ED}"/>
              </a:ext>
            </a:extLst>
          </p:cNvPr>
          <p:cNvSpPr>
            <a:spLocks noGrp="1"/>
          </p:cNvSpPr>
          <p:nvPr>
            <p:ph type="title"/>
          </p:nvPr>
        </p:nvSpPr>
        <p:spPr/>
        <p:txBody>
          <a:bodyPr/>
          <a:lstStyle/>
          <a:p>
            <a:r>
              <a:rPr lang="en-US" dirty="0"/>
              <a:t>Conclusion</a:t>
            </a:r>
            <a:endParaRPr lang="en-IN" dirty="0"/>
          </a:p>
        </p:txBody>
      </p:sp>
      <p:sp>
        <p:nvSpPr>
          <p:cNvPr id="3" name="TextBox 2">
            <a:extLst>
              <a:ext uri="{FF2B5EF4-FFF2-40B4-BE49-F238E27FC236}">
                <a16:creationId xmlns:a16="http://schemas.microsoft.com/office/drawing/2014/main" id="{1CBF0F02-3EC9-17B5-4BAE-14D4EEAD97EB}"/>
              </a:ext>
            </a:extLst>
          </p:cNvPr>
          <p:cNvSpPr txBox="1"/>
          <p:nvPr/>
        </p:nvSpPr>
        <p:spPr>
          <a:xfrm>
            <a:off x="990600" y="1600200"/>
            <a:ext cx="8458200" cy="4093428"/>
          </a:xfrm>
          <a:prstGeom prst="rect">
            <a:avLst/>
          </a:prstGeom>
          <a:noFill/>
        </p:spPr>
        <p:txBody>
          <a:bodyPr wrap="square" rtlCol="0">
            <a:spAutoFit/>
          </a:bodyPr>
          <a:lstStyle/>
          <a:p>
            <a:pPr marL="285750" indent="-285750">
              <a:buFont typeface="Arial" panose="020B0604020202020204" pitchFamily="34" charset="0"/>
              <a:buChar char="•"/>
            </a:pPr>
            <a:endParaRPr lang="en-US" sz="2000" dirty="0">
              <a:latin typeface="Trebuchet MS" panose="020B0603020202020204" pitchFamily="34" charset="0"/>
            </a:endParaRPr>
          </a:p>
          <a:p>
            <a:pPr marL="285750" indent="-285750">
              <a:buFont typeface="Arial" panose="020B0604020202020204" pitchFamily="34" charset="0"/>
              <a:buChar char="•"/>
            </a:pPr>
            <a:r>
              <a:rPr lang="en-US" sz="2000" dirty="0">
                <a:latin typeface="Trebuchet MS" panose="020B0603020202020204" pitchFamily="34" charset="0"/>
              </a:rPr>
              <a:t>Our project showcases the power of Convolutional Variational Autoencoders (CVAEs) in generating realistic fashion images.</a:t>
            </a:r>
          </a:p>
          <a:p>
            <a:pPr marL="285750" indent="-285750">
              <a:buFont typeface="Arial" panose="020B0604020202020204" pitchFamily="34" charset="0"/>
              <a:buChar char="•"/>
            </a:pPr>
            <a:r>
              <a:rPr lang="en-US" sz="2000" dirty="0">
                <a:latin typeface="Trebuchet MS" panose="020B0603020202020204" pitchFamily="34" charset="0"/>
              </a:rPr>
              <a:t> Through meticulous data preprocessing and model optimization, we've created a robust and efficient solution.</a:t>
            </a:r>
          </a:p>
          <a:p>
            <a:pPr marL="285750" indent="-285750">
              <a:buFont typeface="Arial" panose="020B0604020202020204" pitchFamily="34" charset="0"/>
              <a:buChar char="•"/>
            </a:pPr>
            <a:r>
              <a:rPr lang="en-US" sz="2000" dirty="0">
                <a:latin typeface="Trebuchet MS" panose="020B0603020202020204" pitchFamily="34" charset="0"/>
              </a:rPr>
              <a:t> The Autoencoder architecture efficiently learns compact representations of fashion data.</a:t>
            </a:r>
          </a:p>
          <a:p>
            <a:pPr marL="285750" indent="-285750">
              <a:buFont typeface="Arial" panose="020B0604020202020204" pitchFamily="34" charset="0"/>
              <a:buChar char="•"/>
            </a:pPr>
            <a:r>
              <a:rPr lang="en-US" sz="2000" dirty="0">
                <a:latin typeface="Trebuchet MS" panose="020B0603020202020204" pitchFamily="34" charset="0"/>
              </a:rPr>
              <a:t> Our model captures the essence of fashion images while minimizing information loss.</a:t>
            </a:r>
          </a:p>
          <a:p>
            <a:pPr marL="285750" indent="-285750">
              <a:buFont typeface="Arial" panose="020B0604020202020204" pitchFamily="34" charset="0"/>
              <a:buChar char="•"/>
            </a:pPr>
            <a:r>
              <a:rPr lang="en-US" sz="2000" dirty="0">
                <a:latin typeface="Trebuchet MS" panose="020B0603020202020204" pitchFamily="34" charset="0"/>
              </a:rPr>
              <a:t> By bridging creativity and technology, we aim to inspire innovation in fashion design.</a:t>
            </a:r>
          </a:p>
          <a:p>
            <a:pPr marL="285750" indent="-285750">
              <a:buFont typeface="Arial" panose="020B0604020202020204" pitchFamily="34" charset="0"/>
              <a:buChar char="•"/>
            </a:pPr>
            <a:r>
              <a:rPr lang="en-US" sz="2000" dirty="0">
                <a:latin typeface="Trebuchet MS" panose="020B0603020202020204" pitchFamily="34" charset="0"/>
              </a:rPr>
              <a:t> We envision a future where art and technology redefine the fashion landscape.</a:t>
            </a:r>
            <a:endParaRPr lang="en-IN" sz="2000" dirty="0">
              <a:latin typeface="Trebuchet MS" panose="020B0603020202020204" pitchFamily="34" charset="0"/>
            </a:endParaRPr>
          </a:p>
        </p:txBody>
      </p:sp>
    </p:spTree>
    <p:extLst>
      <p:ext uri="{BB962C8B-B14F-4D97-AF65-F5344CB8AC3E}">
        <p14:creationId xmlns:p14="http://schemas.microsoft.com/office/powerpoint/2010/main" val="33544826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B3906-4EC3-4B69-E86D-3461D733F338}"/>
              </a:ext>
            </a:extLst>
          </p:cNvPr>
          <p:cNvSpPr>
            <a:spLocks noGrp="1"/>
          </p:cNvSpPr>
          <p:nvPr>
            <p:ph type="title"/>
          </p:nvPr>
        </p:nvSpPr>
        <p:spPr>
          <a:xfrm>
            <a:off x="2209800" y="2590800"/>
            <a:ext cx="10681335" cy="1231106"/>
          </a:xfrm>
        </p:spPr>
        <p:txBody>
          <a:bodyPr/>
          <a:lstStyle/>
          <a:p>
            <a:r>
              <a:rPr lang="en-US" sz="8000" dirty="0"/>
              <a:t>THANK YOU</a:t>
            </a:r>
            <a:endParaRPr lang="en-IN" sz="8000" dirty="0"/>
          </a:p>
        </p:txBody>
      </p:sp>
    </p:spTree>
    <p:extLst>
      <p:ext uri="{BB962C8B-B14F-4D97-AF65-F5344CB8AC3E}">
        <p14:creationId xmlns:p14="http://schemas.microsoft.com/office/powerpoint/2010/main" val="2254767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8442070" cy="632224"/>
          </a:xfrm>
          <a:prstGeom prst="rect">
            <a:avLst/>
          </a:prstGeom>
        </p:spPr>
        <p:txBody>
          <a:bodyPr vert="horz" wrap="square" lIns="0" tIns="16510" rIns="0" bIns="0" rtlCol="0">
            <a:spAutoFit/>
          </a:bodyPr>
          <a:lstStyle/>
          <a:p>
            <a:pPr marL="12700">
              <a:lnSpc>
                <a:spcPct val="100000"/>
              </a:lnSpc>
              <a:spcBef>
                <a:spcPts val="130"/>
              </a:spcBef>
            </a:pPr>
            <a:r>
              <a:rPr lang="en-IN" sz="4000" spc="5" dirty="0"/>
              <a:t>PROJECT</a:t>
            </a:r>
            <a:r>
              <a:rPr lang="en-IN" sz="4000" spc="-85" dirty="0"/>
              <a:t> </a:t>
            </a:r>
            <a:r>
              <a:rPr lang="en-IN" sz="4000" spc="25" dirty="0"/>
              <a:t>TITLE</a:t>
            </a:r>
            <a:endParaRPr sz="4000" dirty="0">
              <a:latin typeface="Times New Roman" panose="02020603050405020304" pitchFamily="18" charset="0"/>
              <a:cs typeface="Times New Roman" panose="02020603050405020304" pitchFamily="18" charset="0"/>
            </a:endParaRPr>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3" name="TextBox 22"/>
          <p:cNvSpPr txBox="1"/>
          <p:nvPr/>
        </p:nvSpPr>
        <p:spPr>
          <a:xfrm>
            <a:off x="773952" y="2301865"/>
            <a:ext cx="8794750" cy="3416320"/>
          </a:xfrm>
          <a:prstGeom prst="rect">
            <a:avLst/>
          </a:prstGeom>
          <a:noFill/>
        </p:spPr>
        <p:txBody>
          <a:bodyPr wrap="square" rtlCol="0">
            <a:spAutoFit/>
          </a:bodyPr>
          <a:lstStyle/>
          <a:p>
            <a:pPr marL="12700" algn="l">
              <a:spcBef>
                <a:spcPts val="130"/>
              </a:spcBef>
            </a:pPr>
            <a:r>
              <a:rPr lang="en-IN" sz="4800" spc="5" dirty="0">
                <a:latin typeface="Trebuchet MS"/>
                <a:ea typeface="+mj-ea"/>
              </a:rPr>
              <a:t>Fashion MNIST Image Generation using Convolutional Variational Autoencoder (CVAE)</a:t>
            </a:r>
          </a:p>
          <a:p>
            <a:br>
              <a:rPr lang="en-IN" sz="5400" dirty="0"/>
            </a:b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2298" y="-466"/>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r>
              <a:rPr lang="en-US" dirty="0"/>
              <a:t>,</a:t>
            </a:r>
            <a:endParaRPr dirty="0"/>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65003" y="4114799"/>
            <a:ext cx="4236954" cy="2714623"/>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4" y="445388"/>
            <a:ext cx="3146425" cy="444352"/>
          </a:xfrm>
          <a:prstGeom prst="rect">
            <a:avLst/>
          </a:prstGeom>
        </p:spPr>
        <p:txBody>
          <a:bodyPr vert="horz" wrap="square" lIns="0" tIns="13335" rIns="0" bIns="0" rtlCol="0">
            <a:spAutoFit/>
          </a:bodyPr>
          <a:lstStyle/>
          <a:p>
            <a:pPr marL="12700">
              <a:lnSpc>
                <a:spcPct val="100000"/>
              </a:lnSpc>
              <a:spcBef>
                <a:spcPts val="105"/>
              </a:spcBef>
            </a:pPr>
            <a:r>
              <a:rPr sz="2800" spc="25" dirty="0">
                <a:latin typeface="Times New Roman" panose="02020603050405020304" pitchFamily="18" charset="0"/>
                <a:cs typeface="Times New Roman" panose="02020603050405020304" pitchFamily="18" charset="0"/>
              </a:rPr>
              <a:t>A</a:t>
            </a:r>
            <a:r>
              <a:rPr sz="2800" spc="-5" dirty="0">
                <a:latin typeface="Times New Roman" panose="02020603050405020304" pitchFamily="18" charset="0"/>
                <a:cs typeface="Times New Roman" panose="02020603050405020304" pitchFamily="18" charset="0"/>
              </a:rPr>
              <a:t>G</a:t>
            </a:r>
            <a:r>
              <a:rPr sz="2800" spc="-35" dirty="0">
                <a:latin typeface="Times New Roman" panose="02020603050405020304" pitchFamily="18" charset="0"/>
                <a:cs typeface="Times New Roman" panose="02020603050405020304" pitchFamily="18" charset="0"/>
              </a:rPr>
              <a:t>E</a:t>
            </a:r>
            <a:r>
              <a:rPr sz="2800" spc="15" dirty="0">
                <a:latin typeface="Times New Roman" panose="02020603050405020304" pitchFamily="18" charset="0"/>
                <a:cs typeface="Times New Roman" panose="02020603050405020304" pitchFamily="18" charset="0"/>
              </a:rPr>
              <a:t>N</a:t>
            </a:r>
            <a:r>
              <a:rPr sz="2800" dirty="0">
                <a:latin typeface="Times New Roman" panose="02020603050405020304" pitchFamily="18" charset="0"/>
                <a:cs typeface="Times New Roman" panose="02020603050405020304" pitchFamily="18" charset="0"/>
              </a:rPr>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4" name="TextBox 23"/>
          <p:cNvSpPr txBox="1"/>
          <p:nvPr/>
        </p:nvSpPr>
        <p:spPr>
          <a:xfrm>
            <a:off x="931114" y="1178481"/>
            <a:ext cx="8794750" cy="3323987"/>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Introduction</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Problem Statement</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Project Overview</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End Users</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Wow in our solution</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Modeling</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Evaluation</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Conclusion</a:t>
            </a:r>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C302A-7963-DC3C-E1A9-6C56237E2D93}"/>
              </a:ext>
            </a:extLst>
          </p:cNvPr>
          <p:cNvSpPr>
            <a:spLocks noGrp="1"/>
          </p:cNvSpPr>
          <p:nvPr>
            <p:ph type="title"/>
          </p:nvPr>
        </p:nvSpPr>
        <p:spPr/>
        <p:txBody>
          <a:bodyPr/>
          <a:lstStyle/>
          <a:p>
            <a:r>
              <a:rPr lang="en-US" dirty="0"/>
              <a:t>INTRODUCTION</a:t>
            </a:r>
            <a:endParaRPr lang="en-IN" dirty="0"/>
          </a:p>
        </p:txBody>
      </p:sp>
      <p:sp>
        <p:nvSpPr>
          <p:cNvPr id="9" name="TextBox 8">
            <a:extLst>
              <a:ext uri="{FF2B5EF4-FFF2-40B4-BE49-F238E27FC236}">
                <a16:creationId xmlns:a16="http://schemas.microsoft.com/office/drawing/2014/main" id="{4CE92964-F49A-F590-EA7D-3732A8E85289}"/>
              </a:ext>
            </a:extLst>
          </p:cNvPr>
          <p:cNvSpPr txBox="1"/>
          <p:nvPr/>
        </p:nvSpPr>
        <p:spPr>
          <a:xfrm>
            <a:off x="755332" y="1676400"/>
            <a:ext cx="9525000" cy="3785652"/>
          </a:xfrm>
          <a:prstGeom prst="rect">
            <a:avLst/>
          </a:prstGeom>
          <a:noFill/>
        </p:spPr>
        <p:txBody>
          <a:bodyPr wrap="square">
            <a:spAutoFit/>
          </a:bodyPr>
          <a:lstStyle/>
          <a:p>
            <a:r>
              <a:rPr lang="en-IN" sz="2400" dirty="0">
                <a:latin typeface="Trebuchet MS" panose="020B0603020202020204" pitchFamily="34" charset="0"/>
              </a:rPr>
              <a:t>In the fashion world, creativity is key. Our project uses fancy technology to make new fashion pictures. We're focusing on a special kind of computer program called a Convolutional Variational Autoencoder (CVAE). We're using a bunch of pictures of clothes called the Fashion MNIST dataset to teach the program. Our goal? To make the program learn how to create its own cool fashion images. By using smart computer tricks like deep learning, we want to change how people think about making clothes. We hope our project will inspire new ideas and ways to design fashion using computers.</a:t>
            </a:r>
          </a:p>
        </p:txBody>
      </p:sp>
    </p:spTree>
    <p:extLst>
      <p:ext uri="{BB962C8B-B14F-4D97-AF65-F5344CB8AC3E}">
        <p14:creationId xmlns:p14="http://schemas.microsoft.com/office/powerpoint/2010/main" val="2066952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3"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570669"/>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3600" spc="-20" dirty="0">
                <a:latin typeface="Trebuchet MS" panose="020B0603020202020204" pitchFamily="34" charset="0"/>
                <a:cs typeface="Times New Roman" panose="02020603050405020304" pitchFamily="18" charset="0"/>
              </a:rPr>
              <a:t>P</a:t>
            </a:r>
            <a:r>
              <a:rPr sz="3600" spc="15" dirty="0">
                <a:latin typeface="Trebuchet MS" panose="020B0603020202020204" pitchFamily="34" charset="0"/>
                <a:cs typeface="Times New Roman" panose="02020603050405020304" pitchFamily="18" charset="0"/>
              </a:rPr>
              <a:t>ROB</a:t>
            </a:r>
            <a:r>
              <a:rPr sz="3600" spc="55" dirty="0">
                <a:latin typeface="Trebuchet MS" panose="020B0603020202020204" pitchFamily="34" charset="0"/>
                <a:cs typeface="Times New Roman" panose="02020603050405020304" pitchFamily="18" charset="0"/>
              </a:rPr>
              <a:t>L</a:t>
            </a:r>
            <a:r>
              <a:rPr sz="3600" spc="-20" dirty="0">
                <a:latin typeface="Trebuchet MS" panose="020B0603020202020204" pitchFamily="34" charset="0"/>
                <a:cs typeface="Times New Roman" panose="02020603050405020304" pitchFamily="18" charset="0"/>
              </a:rPr>
              <a:t>E</a:t>
            </a:r>
            <a:r>
              <a:rPr lang="en-US" sz="3600" spc="20" dirty="0">
                <a:latin typeface="Trebuchet MS" panose="020B0603020202020204" pitchFamily="34" charset="0"/>
                <a:cs typeface="Times New Roman" panose="02020603050405020304" pitchFamily="18" charset="0"/>
              </a:rPr>
              <a:t>M </a:t>
            </a:r>
            <a:r>
              <a:rPr sz="3600" spc="10" dirty="0">
                <a:latin typeface="Trebuchet MS" panose="020B0603020202020204" pitchFamily="34" charset="0"/>
                <a:cs typeface="Times New Roman" panose="02020603050405020304" pitchFamily="18" charset="0"/>
              </a:rPr>
              <a:t>S</a:t>
            </a:r>
            <a:r>
              <a:rPr sz="3600" spc="-370" dirty="0">
                <a:latin typeface="Trebuchet MS" panose="020B0603020202020204" pitchFamily="34" charset="0"/>
                <a:cs typeface="Times New Roman" panose="02020603050405020304" pitchFamily="18" charset="0"/>
              </a:rPr>
              <a:t>T</a:t>
            </a:r>
            <a:r>
              <a:rPr sz="3600" spc="-375" dirty="0">
                <a:latin typeface="Trebuchet MS" panose="020B0603020202020204" pitchFamily="34" charset="0"/>
                <a:cs typeface="Times New Roman" panose="02020603050405020304" pitchFamily="18" charset="0"/>
              </a:rPr>
              <a:t>A</a:t>
            </a:r>
            <a:r>
              <a:rPr sz="3600" spc="15" dirty="0">
                <a:latin typeface="Trebuchet MS" panose="020B0603020202020204" pitchFamily="34" charset="0"/>
                <a:cs typeface="Times New Roman" panose="02020603050405020304" pitchFamily="18" charset="0"/>
              </a:rPr>
              <a:t>T</a:t>
            </a:r>
            <a:r>
              <a:rPr sz="3600" spc="-10" dirty="0">
                <a:latin typeface="Trebuchet MS" panose="020B0603020202020204" pitchFamily="34" charset="0"/>
                <a:cs typeface="Times New Roman" panose="02020603050405020304" pitchFamily="18" charset="0"/>
              </a:rPr>
              <a:t>E</a:t>
            </a:r>
            <a:r>
              <a:rPr sz="3600" spc="-20" dirty="0">
                <a:latin typeface="Trebuchet MS" panose="020B0603020202020204" pitchFamily="34" charset="0"/>
                <a:cs typeface="Times New Roman" panose="02020603050405020304" pitchFamily="18" charset="0"/>
              </a:rPr>
              <a:t>ME</a:t>
            </a:r>
            <a:r>
              <a:rPr sz="3600" spc="10" dirty="0">
                <a:latin typeface="Trebuchet MS" panose="020B0603020202020204" pitchFamily="34" charset="0"/>
                <a:cs typeface="Times New Roman" panose="02020603050405020304" pitchFamily="18" charset="0"/>
              </a:rPr>
              <a:t>NT</a:t>
            </a:r>
            <a:endParaRPr sz="3600" dirty="0">
              <a:latin typeface="Trebuchet MS" panose="020B0603020202020204" pitchFamily="34" charset="0"/>
              <a:cs typeface="Times New Roman" panose="02020603050405020304" pitchFamily="18" charset="0"/>
            </a:endParaRPr>
          </a:p>
        </p:txBody>
      </p:sp>
      <p:pic>
        <p:nvPicPr>
          <p:cNvPr id="8" name="object 8"/>
          <p:cNvPicPr/>
          <p:nvPr/>
        </p:nvPicPr>
        <p:blipFill>
          <a:blip r:embed="rId4"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3" name="TextBox 12"/>
          <p:cNvSpPr txBox="1"/>
          <p:nvPr/>
        </p:nvSpPr>
        <p:spPr>
          <a:xfrm>
            <a:off x="729615" y="2133600"/>
            <a:ext cx="7096126" cy="2062103"/>
          </a:xfrm>
          <a:prstGeom prst="rect">
            <a:avLst/>
          </a:prstGeom>
          <a:noFill/>
        </p:spPr>
        <p:txBody>
          <a:bodyPr wrap="square" rtlCol="0">
            <a:spAutoFit/>
          </a:bodyPr>
          <a:lstStyle/>
          <a:p>
            <a:r>
              <a:rPr lang="en-US" sz="2800" spc="10" dirty="0">
                <a:latin typeface="Trebuchet MS" panose="020B0603020202020204" pitchFamily="34" charset="0"/>
                <a:ea typeface="+mj-ea"/>
                <a:cs typeface="Times New Roman" panose="02020603050405020304" pitchFamily="18" charset="0"/>
              </a:rPr>
              <a:t>Fashion MNIST dataset is a popular benchmark dataset consisting of grayscale </a:t>
            </a:r>
            <a:r>
              <a:rPr lang="en-US" sz="2400" spc="10" dirty="0">
                <a:latin typeface="Trebuchet MS" panose="020B0603020202020204" pitchFamily="34" charset="0"/>
                <a:ea typeface="+mj-ea"/>
                <a:cs typeface="Times New Roman" panose="02020603050405020304" pitchFamily="18" charset="0"/>
              </a:rPr>
              <a:t>images of various fashion items. The task is to develop a model capable of generating new fashion images resembling those in the dataset.</a:t>
            </a:r>
            <a:endParaRPr lang="en-US" sz="2800" spc="10" dirty="0">
              <a:latin typeface="Trebuchet MS" panose="020B0603020202020204" pitchFamily="34" charset="0"/>
              <a:ea typeface="+mj-ea"/>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570669"/>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3600" spc="5" dirty="0">
                <a:latin typeface="Trebuchet MS" panose="020B0603020202020204" pitchFamily="34" charset="0"/>
                <a:cs typeface="Times New Roman" panose="02020603050405020304" pitchFamily="18" charset="0"/>
              </a:rPr>
              <a:t>PROJEC</a:t>
            </a:r>
            <a:r>
              <a:rPr lang="en-US" sz="3600" spc="5" dirty="0">
                <a:latin typeface="Trebuchet MS" panose="020B0603020202020204" pitchFamily="34" charset="0"/>
                <a:cs typeface="Times New Roman" panose="02020603050405020304" pitchFamily="18" charset="0"/>
              </a:rPr>
              <a:t>T </a:t>
            </a:r>
            <a:r>
              <a:rPr sz="3600" spc="-20" dirty="0">
                <a:latin typeface="Trebuchet MS" panose="020B0603020202020204" pitchFamily="34" charset="0"/>
                <a:cs typeface="Times New Roman" panose="02020603050405020304" pitchFamily="18" charset="0"/>
              </a:rPr>
              <a:t>OVERVIEW</a:t>
            </a:r>
            <a:endParaRPr sz="3600" dirty="0">
              <a:latin typeface="Trebuchet MS" panose="020B0603020202020204" pitchFamily="34" charset="0"/>
              <a:cs typeface="Times New Roman" panose="02020603050405020304" pitchFamily="18" charset="0"/>
            </a:endParaRPr>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sp>
        <p:nvSpPr>
          <p:cNvPr id="11" name="TextBox 10"/>
          <p:cNvSpPr txBox="1"/>
          <p:nvPr/>
        </p:nvSpPr>
        <p:spPr>
          <a:xfrm>
            <a:off x="690130" y="2034886"/>
            <a:ext cx="7768070" cy="2677656"/>
          </a:xfrm>
          <a:prstGeom prst="rect">
            <a:avLst/>
          </a:prstGeom>
          <a:noFill/>
        </p:spPr>
        <p:txBody>
          <a:bodyPr wrap="square" rtlCol="0">
            <a:spAutoFit/>
          </a:bodyPr>
          <a:lstStyle/>
          <a:p>
            <a:pPr algn="just"/>
            <a:r>
              <a:rPr lang="en-US" sz="2400" dirty="0">
                <a:latin typeface="Trebuchet MS" panose="020B0603020202020204" pitchFamily="34" charset="0"/>
              </a:rPr>
              <a:t>In this project, we aim to implement a Convolutional Variational Autoencoder (CVAE) using TensorFlow. The CVAE will be trained on the Fashion MNIST dataset to learn a latent representation of the images. Once trained, the model will be able to generate new fashion images by sampling from the learned latent space.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object 3"/>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6539548" cy="509114"/>
          </a:xfrm>
          <a:prstGeom prst="rect">
            <a:avLst/>
          </a:prstGeom>
        </p:spPr>
        <p:txBody>
          <a:bodyPr vert="horz" wrap="square" lIns="0" tIns="16510" rIns="0" bIns="0" rtlCol="0">
            <a:spAutoFit/>
          </a:bodyPr>
          <a:lstStyle/>
          <a:p>
            <a:pPr marL="12700">
              <a:lnSpc>
                <a:spcPct val="100000"/>
              </a:lnSpc>
              <a:spcBef>
                <a:spcPts val="130"/>
              </a:spcBef>
            </a:pPr>
            <a:r>
              <a:rPr sz="3200" spc="25" dirty="0">
                <a:latin typeface="Trebuchet MS" panose="020B0603020202020204" pitchFamily="34" charset="0"/>
                <a:cs typeface="Times New Roman" panose="02020603050405020304" pitchFamily="18" charset="0"/>
              </a:rPr>
              <a:t>W</a:t>
            </a:r>
            <a:r>
              <a:rPr sz="3200" spc="-20" dirty="0">
                <a:latin typeface="Trebuchet MS" panose="020B0603020202020204" pitchFamily="34" charset="0"/>
                <a:cs typeface="Times New Roman" panose="02020603050405020304" pitchFamily="18" charset="0"/>
              </a:rPr>
              <a:t>H</a:t>
            </a:r>
            <a:r>
              <a:rPr sz="3200" spc="20" dirty="0">
                <a:latin typeface="Trebuchet MS" panose="020B0603020202020204" pitchFamily="34" charset="0"/>
                <a:cs typeface="Times New Roman" panose="02020603050405020304" pitchFamily="18" charset="0"/>
              </a:rPr>
              <a:t>O</a:t>
            </a:r>
            <a:r>
              <a:rPr sz="3200" spc="-235" dirty="0">
                <a:latin typeface="Trebuchet MS" panose="020B0603020202020204" pitchFamily="34" charset="0"/>
                <a:cs typeface="Times New Roman" panose="02020603050405020304" pitchFamily="18" charset="0"/>
              </a:rPr>
              <a:t> </a:t>
            </a:r>
            <a:r>
              <a:rPr sz="3200" spc="-10" dirty="0">
                <a:latin typeface="Trebuchet MS" panose="020B0603020202020204" pitchFamily="34" charset="0"/>
                <a:cs typeface="Times New Roman" panose="02020603050405020304" pitchFamily="18" charset="0"/>
              </a:rPr>
              <a:t>AR</a:t>
            </a:r>
            <a:r>
              <a:rPr sz="3200" spc="15" dirty="0">
                <a:latin typeface="Trebuchet MS" panose="020B0603020202020204" pitchFamily="34" charset="0"/>
                <a:cs typeface="Times New Roman" panose="02020603050405020304" pitchFamily="18" charset="0"/>
              </a:rPr>
              <a:t>E</a:t>
            </a:r>
            <a:r>
              <a:rPr sz="3200" spc="-35" dirty="0">
                <a:latin typeface="Trebuchet MS" panose="020B0603020202020204" pitchFamily="34" charset="0"/>
                <a:cs typeface="Times New Roman" panose="02020603050405020304" pitchFamily="18" charset="0"/>
              </a:rPr>
              <a:t> </a:t>
            </a:r>
            <a:r>
              <a:rPr sz="3200" spc="-10" dirty="0">
                <a:latin typeface="Trebuchet MS" panose="020B0603020202020204" pitchFamily="34" charset="0"/>
                <a:cs typeface="Times New Roman" panose="02020603050405020304" pitchFamily="18" charset="0"/>
              </a:rPr>
              <a:t>T</a:t>
            </a:r>
            <a:r>
              <a:rPr sz="3200" spc="-15" dirty="0">
                <a:latin typeface="Trebuchet MS" panose="020B0603020202020204" pitchFamily="34" charset="0"/>
                <a:cs typeface="Times New Roman" panose="02020603050405020304" pitchFamily="18" charset="0"/>
              </a:rPr>
              <a:t>H</a:t>
            </a:r>
            <a:r>
              <a:rPr sz="3200" spc="15" dirty="0">
                <a:latin typeface="Trebuchet MS" panose="020B0603020202020204" pitchFamily="34" charset="0"/>
                <a:cs typeface="Times New Roman" panose="02020603050405020304" pitchFamily="18" charset="0"/>
              </a:rPr>
              <a:t>E</a:t>
            </a:r>
            <a:r>
              <a:rPr sz="3200" spc="-35" dirty="0">
                <a:latin typeface="Trebuchet MS" panose="020B0603020202020204" pitchFamily="34" charset="0"/>
                <a:cs typeface="Times New Roman" panose="02020603050405020304" pitchFamily="18" charset="0"/>
              </a:rPr>
              <a:t> </a:t>
            </a:r>
            <a:r>
              <a:rPr sz="3200" spc="-20" dirty="0">
                <a:latin typeface="Trebuchet MS" panose="020B0603020202020204" pitchFamily="34" charset="0"/>
                <a:cs typeface="Times New Roman" panose="02020603050405020304" pitchFamily="18" charset="0"/>
              </a:rPr>
              <a:t>E</a:t>
            </a:r>
            <a:r>
              <a:rPr sz="3200" spc="30" dirty="0">
                <a:latin typeface="Trebuchet MS" panose="020B0603020202020204" pitchFamily="34" charset="0"/>
                <a:cs typeface="Times New Roman" panose="02020603050405020304" pitchFamily="18" charset="0"/>
              </a:rPr>
              <a:t>N</a:t>
            </a:r>
            <a:r>
              <a:rPr sz="3200" spc="15" dirty="0">
                <a:latin typeface="Trebuchet MS" panose="020B0603020202020204" pitchFamily="34" charset="0"/>
                <a:cs typeface="Times New Roman" panose="02020603050405020304" pitchFamily="18" charset="0"/>
              </a:rPr>
              <a:t>D</a:t>
            </a:r>
            <a:r>
              <a:rPr sz="3200" spc="-45" dirty="0">
                <a:latin typeface="Trebuchet MS" panose="020B0603020202020204" pitchFamily="34" charset="0"/>
                <a:cs typeface="Times New Roman" panose="02020603050405020304" pitchFamily="18" charset="0"/>
              </a:rPr>
              <a:t> </a:t>
            </a:r>
            <a:r>
              <a:rPr sz="3200" dirty="0">
                <a:latin typeface="Trebuchet MS" panose="020B0603020202020204" pitchFamily="34" charset="0"/>
                <a:cs typeface="Times New Roman" panose="02020603050405020304" pitchFamily="18" charset="0"/>
              </a:rPr>
              <a:t>U</a:t>
            </a:r>
            <a:r>
              <a:rPr sz="3200" spc="10" dirty="0">
                <a:latin typeface="Trebuchet MS" panose="020B0603020202020204" pitchFamily="34" charset="0"/>
                <a:cs typeface="Times New Roman" panose="02020603050405020304" pitchFamily="18" charset="0"/>
              </a:rPr>
              <a:t>S</a:t>
            </a:r>
            <a:r>
              <a:rPr sz="3200" spc="-25" dirty="0">
                <a:latin typeface="Trebuchet MS" panose="020B0603020202020204" pitchFamily="34" charset="0"/>
                <a:cs typeface="Times New Roman" panose="02020603050405020304" pitchFamily="18" charset="0"/>
              </a:rPr>
              <a:t>E</a:t>
            </a:r>
            <a:r>
              <a:rPr sz="3200" spc="-10" dirty="0">
                <a:latin typeface="Trebuchet MS" panose="020B0603020202020204" pitchFamily="34" charset="0"/>
                <a:cs typeface="Times New Roman" panose="02020603050405020304" pitchFamily="18" charset="0"/>
              </a:rPr>
              <a:t>R</a:t>
            </a:r>
            <a:r>
              <a:rPr sz="3200" spc="5" dirty="0">
                <a:latin typeface="Trebuchet MS" panose="020B0603020202020204" pitchFamily="34" charset="0"/>
                <a:cs typeface="Times New Roman" panose="02020603050405020304" pitchFamily="18" charset="0"/>
              </a:rPr>
              <a:t>S?</a:t>
            </a:r>
            <a:endParaRPr sz="3200" dirty="0">
              <a:latin typeface="Trebuchet MS" panose="020B0603020202020204" pitchFamily="34" charset="0"/>
              <a:cs typeface="Times New Roman" panose="02020603050405020304" pitchFamily="18" charset="0"/>
            </a:endParaRPr>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9" name="TextBox 8"/>
          <p:cNvSpPr txBox="1"/>
          <p:nvPr/>
        </p:nvSpPr>
        <p:spPr>
          <a:xfrm>
            <a:off x="990600" y="1880480"/>
            <a:ext cx="8077200" cy="419647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latin typeface="Trebuchet MS" panose="020B0603020202020204" pitchFamily="34" charset="0"/>
              </a:rPr>
              <a:t>Fashion designers looking for creative inspiration and new design concepts.</a:t>
            </a:r>
          </a:p>
          <a:p>
            <a:pPr marL="285750" indent="-285750">
              <a:lnSpc>
                <a:spcPct val="150000"/>
              </a:lnSpc>
              <a:buFont typeface="Arial" panose="020B0604020202020204" pitchFamily="34" charset="0"/>
              <a:buChar char="•"/>
            </a:pPr>
            <a:r>
              <a:rPr lang="en-US" dirty="0">
                <a:latin typeface="Trebuchet MS" panose="020B0603020202020204" pitchFamily="34" charset="0"/>
              </a:rPr>
              <a:t>Fashion retailers interested in generating unique product variations and collections.</a:t>
            </a:r>
          </a:p>
          <a:p>
            <a:pPr marL="285750" indent="-285750">
              <a:lnSpc>
                <a:spcPct val="150000"/>
              </a:lnSpc>
              <a:buFont typeface="Arial" panose="020B0604020202020204" pitchFamily="34" charset="0"/>
              <a:buChar char="•"/>
            </a:pPr>
            <a:r>
              <a:rPr lang="en-US" dirty="0">
                <a:latin typeface="Trebuchet MS" panose="020B0603020202020204" pitchFamily="34" charset="0"/>
              </a:rPr>
              <a:t>Researchers and practitioners in the field of artificial intelligence and machine learning exploring generative modeling techniques.</a:t>
            </a:r>
          </a:p>
          <a:p>
            <a:pPr marL="285750" indent="-285750">
              <a:lnSpc>
                <a:spcPct val="150000"/>
              </a:lnSpc>
              <a:buFont typeface="Arial" panose="020B0604020202020204" pitchFamily="34" charset="0"/>
              <a:buChar char="•"/>
            </a:pPr>
            <a:r>
              <a:rPr lang="en-US" dirty="0">
                <a:latin typeface="Trebuchet MS" panose="020B0603020202020204" pitchFamily="34" charset="0"/>
              </a:rPr>
              <a:t>Students and educators teaching and learning about the intersection of fashion and technology.</a:t>
            </a:r>
          </a:p>
          <a:p>
            <a:pPr marL="285750" indent="-285750">
              <a:lnSpc>
                <a:spcPct val="150000"/>
              </a:lnSpc>
              <a:buFont typeface="Arial" panose="020B0604020202020204" pitchFamily="34" charset="0"/>
              <a:buChar char="•"/>
            </a:pPr>
            <a:r>
              <a:rPr lang="en-US" dirty="0">
                <a:latin typeface="Trebuchet MS" panose="020B0603020202020204" pitchFamily="34" charset="0"/>
              </a:rPr>
              <a:t>Creative individuals and hobbyists interested in exploring the potential of computer-generated fashion designs.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0378440" y="2438400"/>
            <a:ext cx="1813560" cy="2462213"/>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4" y="363870"/>
            <a:ext cx="9763125" cy="505908"/>
          </a:xfrm>
          <a:prstGeom prst="rect">
            <a:avLst/>
          </a:prstGeom>
        </p:spPr>
        <p:txBody>
          <a:bodyPr vert="horz" wrap="square" lIns="0" tIns="13335" rIns="0" bIns="0" rtlCol="0">
            <a:spAutoFit/>
          </a:bodyPr>
          <a:lstStyle/>
          <a:p>
            <a:pPr marL="12700">
              <a:lnSpc>
                <a:spcPct val="100000"/>
              </a:lnSpc>
              <a:spcBef>
                <a:spcPts val="105"/>
              </a:spcBef>
            </a:pPr>
            <a:r>
              <a:rPr sz="3200" spc="-40" dirty="0"/>
              <a:t>Y</a:t>
            </a:r>
            <a:r>
              <a:rPr sz="3200" spc="10" dirty="0"/>
              <a:t>O</a:t>
            </a:r>
            <a:r>
              <a:rPr sz="3200" spc="25" dirty="0"/>
              <a:t>U</a:t>
            </a:r>
            <a:r>
              <a:rPr sz="3200" dirty="0"/>
              <a:t>R</a:t>
            </a:r>
            <a:r>
              <a:rPr sz="3200" spc="5" dirty="0"/>
              <a:t> </a:t>
            </a:r>
            <a:r>
              <a:rPr sz="3200" spc="25" dirty="0"/>
              <a:t>S</a:t>
            </a:r>
            <a:r>
              <a:rPr sz="3200" spc="10" dirty="0"/>
              <a:t>O</a:t>
            </a:r>
            <a:r>
              <a:rPr sz="3200" spc="25" dirty="0"/>
              <a:t>LU</a:t>
            </a:r>
            <a:r>
              <a:rPr sz="3200" spc="-35" dirty="0"/>
              <a:t>T</a:t>
            </a:r>
            <a:r>
              <a:rPr sz="3200" spc="-30" dirty="0"/>
              <a:t>I</a:t>
            </a:r>
            <a:r>
              <a:rPr sz="3200" spc="10" dirty="0"/>
              <a:t>O</a:t>
            </a:r>
            <a:r>
              <a:rPr sz="3200" dirty="0"/>
              <a:t>N</a:t>
            </a:r>
            <a:r>
              <a:rPr sz="3200" spc="-345" dirty="0"/>
              <a:t> </a:t>
            </a:r>
            <a:r>
              <a:rPr sz="3200" spc="-35" dirty="0"/>
              <a:t>A</a:t>
            </a:r>
            <a:r>
              <a:rPr sz="3200" spc="-5" dirty="0"/>
              <a:t>N</a:t>
            </a:r>
            <a:r>
              <a:rPr sz="3200" dirty="0"/>
              <a:t>D</a:t>
            </a:r>
            <a:r>
              <a:rPr sz="3200" spc="35" dirty="0"/>
              <a:t> </a:t>
            </a:r>
            <a:r>
              <a:rPr sz="3200" spc="-30" dirty="0"/>
              <a:t>I</a:t>
            </a:r>
            <a:r>
              <a:rPr sz="3200" spc="-35" dirty="0"/>
              <a:t>T</a:t>
            </a:r>
            <a:r>
              <a:rPr sz="3200" dirty="0"/>
              <a:t>S</a:t>
            </a:r>
            <a:r>
              <a:rPr sz="3200" spc="60" dirty="0"/>
              <a:t> </a:t>
            </a:r>
            <a:r>
              <a:rPr sz="3200" spc="-295" dirty="0"/>
              <a:t>V</a:t>
            </a:r>
            <a:r>
              <a:rPr sz="3200" spc="-35" dirty="0"/>
              <a:t>A</a:t>
            </a:r>
            <a:r>
              <a:rPr sz="3200" spc="25" dirty="0"/>
              <a:t>LU</a:t>
            </a:r>
            <a:r>
              <a:rPr sz="3200" dirty="0"/>
              <a:t>E</a:t>
            </a:r>
            <a:r>
              <a:rPr sz="3200" spc="-65" dirty="0"/>
              <a:t> </a:t>
            </a:r>
            <a:r>
              <a:rPr sz="3200" spc="-15" dirty="0"/>
              <a:t>P</a:t>
            </a:r>
            <a:r>
              <a:rPr sz="3200" spc="-30" dirty="0"/>
              <a:t>R</a:t>
            </a:r>
            <a:r>
              <a:rPr sz="3200" spc="10" dirty="0"/>
              <a:t>O</a:t>
            </a:r>
            <a:r>
              <a:rPr sz="3200" spc="-15" dirty="0"/>
              <a:t>P</a:t>
            </a:r>
            <a:r>
              <a:rPr sz="3200" spc="10" dirty="0"/>
              <a:t>O</a:t>
            </a:r>
            <a:r>
              <a:rPr sz="3200" spc="25" dirty="0"/>
              <a:t>S</a:t>
            </a:r>
            <a:r>
              <a:rPr sz="3200" spc="-30" dirty="0"/>
              <a:t>I</a:t>
            </a:r>
            <a:r>
              <a:rPr sz="3200" spc="-35" dirty="0"/>
              <a:t>T</a:t>
            </a:r>
            <a:r>
              <a:rPr sz="3200" spc="-30" dirty="0"/>
              <a:t>I</a:t>
            </a:r>
            <a:r>
              <a:rPr sz="3200" spc="10" dirty="0"/>
              <a:t>O</a:t>
            </a:r>
            <a:r>
              <a:rPr sz="3200" dirty="0"/>
              <a:t>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8</a:t>
            </a:fld>
            <a:endParaRPr spc="10" dirty="0"/>
          </a:p>
        </p:txBody>
      </p:sp>
      <p:sp>
        <p:nvSpPr>
          <p:cNvPr id="15" name="TextBox 14"/>
          <p:cNvSpPr txBox="1"/>
          <p:nvPr/>
        </p:nvSpPr>
        <p:spPr>
          <a:xfrm flipH="1">
            <a:off x="542927" y="1140460"/>
            <a:ext cx="9252583" cy="5304465"/>
          </a:xfrm>
          <a:prstGeom prst="rect">
            <a:avLst/>
          </a:prstGeom>
          <a:noFill/>
        </p:spPr>
        <p:txBody>
          <a:bodyPr wrap="square" rtlCol="0">
            <a:spAutoFit/>
          </a:bodyPr>
          <a:lstStyle/>
          <a:p>
            <a:pPr algn="l">
              <a:lnSpc>
                <a:spcPct val="150000"/>
              </a:lnSpc>
            </a:pPr>
            <a:r>
              <a:rPr lang="en-US" sz="2400" b="1" dirty="0">
                <a:latin typeface="Trebuchet MS" panose="020B0603020202020204" pitchFamily="34" charset="0"/>
              </a:rPr>
              <a:t>Our Solution:</a:t>
            </a:r>
          </a:p>
          <a:p>
            <a:pPr algn="l">
              <a:lnSpc>
                <a:spcPct val="150000"/>
              </a:lnSpc>
              <a:buFont typeface="Arial" panose="020B0604020202020204" pitchFamily="34" charset="0"/>
              <a:buChar char="•"/>
            </a:pPr>
            <a:r>
              <a:rPr lang="en-US" b="1" dirty="0">
                <a:latin typeface="Trebuchet MS" panose="020B0603020202020204" pitchFamily="34" charset="0"/>
              </a:rPr>
              <a:t>Convolutional Variational Autoencoder (CVAE): </a:t>
            </a:r>
            <a:r>
              <a:rPr lang="en-US" dirty="0">
                <a:latin typeface="Trebuchet MS" panose="020B0603020202020204" pitchFamily="34" charset="0"/>
              </a:rPr>
              <a:t>Utilizes deep learning to learn a latent representation of Fashion MNIST images and generate new fashion items.</a:t>
            </a:r>
          </a:p>
          <a:p>
            <a:pPr algn="l">
              <a:lnSpc>
                <a:spcPct val="150000"/>
              </a:lnSpc>
            </a:pPr>
            <a:r>
              <a:rPr lang="en-US" sz="2400" b="1" dirty="0">
                <a:latin typeface="Trebuchet MS" panose="020B0603020202020204" pitchFamily="34" charset="0"/>
              </a:rPr>
              <a:t>Value Proposition:</a:t>
            </a:r>
          </a:p>
          <a:p>
            <a:pPr algn="l">
              <a:lnSpc>
                <a:spcPct val="150000"/>
              </a:lnSpc>
              <a:buFont typeface="Arial" panose="020B0604020202020204" pitchFamily="34" charset="0"/>
              <a:buChar char="•"/>
            </a:pPr>
            <a:r>
              <a:rPr lang="en-US" b="1" dirty="0">
                <a:latin typeface="Trebuchet MS" panose="020B0603020202020204" pitchFamily="34" charset="0"/>
              </a:rPr>
              <a:t>Realistic Image Generation: </a:t>
            </a:r>
            <a:r>
              <a:rPr lang="en-US" dirty="0">
                <a:latin typeface="Trebuchet MS" panose="020B0603020202020204" pitchFamily="34" charset="0"/>
              </a:rPr>
              <a:t>Our solution generates realistic fashion images that closely resemble those in the dataset, offering high-quality outputs.</a:t>
            </a:r>
          </a:p>
          <a:p>
            <a:pPr algn="l">
              <a:lnSpc>
                <a:spcPct val="150000"/>
              </a:lnSpc>
              <a:buFont typeface="Arial" panose="020B0604020202020204" pitchFamily="34" charset="0"/>
              <a:buChar char="•"/>
            </a:pPr>
            <a:r>
              <a:rPr lang="en-US" b="1" dirty="0">
                <a:latin typeface="Trebuchet MS" panose="020B0603020202020204" pitchFamily="34" charset="0"/>
              </a:rPr>
              <a:t>Applications Across Industries: </a:t>
            </a:r>
            <a:r>
              <a:rPr lang="en-US" dirty="0">
                <a:latin typeface="Trebuchet MS" panose="020B0603020202020204" pitchFamily="34" charset="0"/>
              </a:rPr>
              <a:t>From fashion design to retail, our solution has diverse applications, catering to a wide range of industries interested in image generation and creative exploration.</a:t>
            </a:r>
          </a:p>
          <a:p>
            <a:pPr algn="l">
              <a:lnSpc>
                <a:spcPct val="150000"/>
              </a:lnSpc>
              <a:buFont typeface="Arial" panose="020B0604020202020204" pitchFamily="34" charset="0"/>
              <a:buChar char="•"/>
            </a:pPr>
            <a:r>
              <a:rPr lang="en-US" b="1" dirty="0">
                <a:latin typeface="Trebuchet MS" panose="020B0603020202020204" pitchFamily="34" charset="0"/>
              </a:rPr>
              <a:t>Deep Learning Expertise: </a:t>
            </a:r>
            <a:r>
              <a:rPr lang="en-US" dirty="0">
                <a:latin typeface="Trebuchet MS" panose="020B0603020202020204" pitchFamily="34" charset="0"/>
              </a:rPr>
              <a:t>Leveraging deep learning techniques, our solution demonstrates expertise in learning intricate patterns and styles from complex datasets, showcasing advanced capabilities in generative modeling.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1447800" y="705108"/>
            <a:ext cx="7543165" cy="632224"/>
          </a:xfrm>
          <a:prstGeom prst="rect">
            <a:avLst/>
          </a:prstGeom>
        </p:spPr>
        <p:txBody>
          <a:bodyPr vert="horz" wrap="square" lIns="0" tIns="16510" rIns="0" bIns="0" rtlCol="0">
            <a:spAutoFit/>
          </a:bodyPr>
          <a:lstStyle/>
          <a:p>
            <a:pPr marL="12700">
              <a:lnSpc>
                <a:spcPct val="100000"/>
              </a:lnSpc>
              <a:spcBef>
                <a:spcPts val="130"/>
              </a:spcBef>
            </a:pPr>
            <a:r>
              <a:rPr sz="4000" spc="15" dirty="0">
                <a:latin typeface="Trebuchet MS" panose="020B0603020202020204" pitchFamily="34" charset="0"/>
                <a:cs typeface="Times New Roman" panose="02020603050405020304" pitchFamily="18" charset="0"/>
              </a:rPr>
              <a:t>THE</a:t>
            </a:r>
            <a:r>
              <a:rPr sz="4000" spc="20" dirty="0">
                <a:latin typeface="Trebuchet MS" panose="020B0603020202020204" pitchFamily="34" charset="0"/>
                <a:cs typeface="Times New Roman" panose="02020603050405020304" pitchFamily="18" charset="0"/>
              </a:rPr>
              <a:t> </a:t>
            </a:r>
            <a:r>
              <a:rPr sz="4000" spc="10" dirty="0">
                <a:latin typeface="Trebuchet MS" panose="020B0603020202020204" pitchFamily="34" charset="0"/>
                <a:cs typeface="Times New Roman" panose="02020603050405020304" pitchFamily="18" charset="0"/>
              </a:rPr>
              <a:t>WOW</a:t>
            </a:r>
            <a:r>
              <a:rPr sz="4000" spc="85" dirty="0">
                <a:latin typeface="Trebuchet MS" panose="020B0603020202020204" pitchFamily="34" charset="0"/>
                <a:cs typeface="Times New Roman" panose="02020603050405020304" pitchFamily="18" charset="0"/>
              </a:rPr>
              <a:t> </a:t>
            </a:r>
            <a:r>
              <a:rPr sz="4000" spc="10" dirty="0">
                <a:latin typeface="Trebuchet MS" panose="020B0603020202020204" pitchFamily="34" charset="0"/>
                <a:cs typeface="Times New Roman" panose="02020603050405020304" pitchFamily="18" charset="0"/>
              </a:rPr>
              <a:t>IN</a:t>
            </a:r>
            <a:r>
              <a:rPr sz="4000" spc="-5" dirty="0">
                <a:latin typeface="Trebuchet MS" panose="020B0603020202020204" pitchFamily="34" charset="0"/>
                <a:cs typeface="Times New Roman" panose="02020603050405020304" pitchFamily="18" charset="0"/>
              </a:rPr>
              <a:t> </a:t>
            </a:r>
            <a:r>
              <a:rPr sz="4000" spc="15" dirty="0">
                <a:latin typeface="Trebuchet MS" panose="020B0603020202020204" pitchFamily="34" charset="0"/>
                <a:cs typeface="Times New Roman" panose="02020603050405020304" pitchFamily="18" charset="0"/>
              </a:rPr>
              <a:t>YOUR</a:t>
            </a:r>
            <a:r>
              <a:rPr sz="4000" spc="-10" dirty="0">
                <a:latin typeface="Trebuchet MS" panose="020B0603020202020204" pitchFamily="34" charset="0"/>
                <a:cs typeface="Times New Roman" panose="02020603050405020304" pitchFamily="18" charset="0"/>
              </a:rPr>
              <a:t> </a:t>
            </a:r>
            <a:r>
              <a:rPr sz="4000" spc="20" dirty="0">
                <a:latin typeface="Trebuchet MS" panose="020B0603020202020204" pitchFamily="34" charset="0"/>
                <a:cs typeface="Times New Roman" panose="02020603050405020304" pitchFamily="18" charset="0"/>
              </a:rPr>
              <a:t>SOLUTION</a:t>
            </a:r>
            <a:endParaRPr sz="4000" dirty="0">
              <a:latin typeface="Trebuchet MS" panose="020B0603020202020204" pitchFamily="34" charset="0"/>
              <a:cs typeface="Times New Roman" panose="02020603050405020304" pitchFamily="18" charset="0"/>
            </a:endParaRPr>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9" name="TextBox 8"/>
          <p:cNvSpPr txBox="1"/>
          <p:nvPr/>
        </p:nvSpPr>
        <p:spPr>
          <a:xfrm>
            <a:off x="2624224" y="2161733"/>
            <a:ext cx="6638752" cy="372916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dirty="0">
                <a:latin typeface="Trebuchet MS" panose="020B0603020202020204" pitchFamily="34" charset="0"/>
              </a:rPr>
              <a:t>Generate realistic fashion images from learned latent space</a:t>
            </a:r>
          </a:p>
          <a:p>
            <a:pPr marL="285750" indent="-285750">
              <a:lnSpc>
                <a:spcPct val="150000"/>
              </a:lnSpc>
              <a:buFont typeface="Arial" panose="020B0604020202020204" pitchFamily="34" charset="0"/>
              <a:buChar char="•"/>
            </a:pPr>
            <a:r>
              <a:rPr lang="en-US" sz="2000" dirty="0">
                <a:latin typeface="Trebuchet MS" panose="020B0603020202020204" pitchFamily="34" charset="0"/>
              </a:rPr>
              <a:t>Create diverse fashion items with variability in generated images</a:t>
            </a:r>
          </a:p>
          <a:p>
            <a:pPr marL="285750" indent="-285750">
              <a:lnSpc>
                <a:spcPct val="150000"/>
              </a:lnSpc>
              <a:buFont typeface="Arial" panose="020B0604020202020204" pitchFamily="34" charset="0"/>
              <a:buChar char="•"/>
            </a:pPr>
            <a:r>
              <a:rPr lang="en-US" sz="2000" dirty="0">
                <a:latin typeface="Trebuchet MS" panose="020B0603020202020204" pitchFamily="34" charset="0"/>
              </a:rPr>
              <a:t>Potential applications in fashion design, retail, and creative industries</a:t>
            </a:r>
          </a:p>
          <a:p>
            <a:pPr marL="285750" indent="-285750">
              <a:lnSpc>
                <a:spcPct val="150000"/>
              </a:lnSpc>
              <a:buFont typeface="Arial" panose="020B0604020202020204" pitchFamily="34" charset="0"/>
              <a:buChar char="•"/>
            </a:pPr>
            <a:r>
              <a:rPr lang="en-US" sz="2000" dirty="0">
                <a:latin typeface="Trebuchet MS" panose="020B0603020202020204" pitchFamily="34" charset="0"/>
              </a:rPr>
              <a:t>Utilizes deep learning to learn intricate patterns and styles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311</TotalTime>
  <Words>713</Words>
  <Application>Microsoft Office PowerPoint</Application>
  <PresentationFormat>Widescreen</PresentationFormat>
  <Paragraphs>76</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Times New Roman</vt:lpstr>
      <vt:lpstr>Trebuchet MS</vt:lpstr>
      <vt:lpstr>Office Theme</vt:lpstr>
      <vt:lpstr>PRESENTED BY: AslinDhurai C REGISTER NO: 962821104013 DEPT: COMPUTER SCIENCE AND ENGINEERING NM ID: au962821104013 EMAIL ID: aslindhurai1@gmail.com</vt:lpstr>
      <vt:lpstr>PROJECT TITLE</vt:lpstr>
      <vt:lpstr>AGENDA</vt:lpstr>
      <vt:lpstr>INTRODUCTION</vt:lpstr>
      <vt:lpstr>PROBLEM STATEMENT</vt:lpstr>
      <vt:lpstr>PROJECT OVERVIEW</vt:lpstr>
      <vt:lpstr>WHO ARE THE END USERS?</vt:lpstr>
      <vt:lpstr>YOUR SOLUTION AND ITS VALUE PROPOSITION</vt:lpstr>
      <vt:lpstr>THE WOW IN YOUR SOLUTION</vt:lpstr>
      <vt:lpstr>PowerPoint Presentation</vt:lpstr>
      <vt:lpstr>Evaluation</vt:lpstr>
      <vt:lpstr>GIF Animation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 Name</dc:title>
  <dc:creator>SANKAVI</dc:creator>
  <cp:lastModifiedBy>Alwin Dhurai</cp:lastModifiedBy>
  <cp:revision>14</cp:revision>
  <dcterms:created xsi:type="dcterms:W3CDTF">2024-04-03T19:15:10Z</dcterms:created>
  <dcterms:modified xsi:type="dcterms:W3CDTF">2024-04-05T15:42:10Z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2024-04-03T00:00:00Z</vt:filetime>
  </property>
</Properties>
</file>